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95" r:id="rId2"/>
    <p:sldId id="446" r:id="rId3"/>
    <p:sldId id="418" r:id="rId4"/>
    <p:sldId id="285" r:id="rId5"/>
    <p:sldId id="436" r:id="rId6"/>
    <p:sldId id="442" r:id="rId7"/>
    <p:sldId id="274" r:id="rId8"/>
    <p:sldId id="380" r:id="rId9"/>
    <p:sldId id="440" r:id="rId10"/>
    <p:sldId id="441" r:id="rId11"/>
    <p:sldId id="437" r:id="rId12"/>
    <p:sldId id="443" r:id="rId13"/>
    <p:sldId id="438" r:id="rId14"/>
    <p:sldId id="445" r:id="rId15"/>
    <p:sldId id="406" r:id="rId16"/>
    <p:sldId id="44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F56F1B-058D-4BF1-974F-4A4C8C22D5E9}" v="27" dt="2025-03-29T06:28:12.7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5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3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47262-970C-49BA-BC27-BEF202E7B87C}" type="datetimeFigureOut">
              <a:rPr lang="en-AU" smtClean="0"/>
              <a:t>29/03/2025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5B563-C1A8-4D72-A8BF-0CEAB234D2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2055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5B563-C1A8-4D72-A8BF-0CEAB234D2A4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7038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F758D-F329-A250-D038-1964C0FA4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96E59-E34B-FBC2-D349-84C14A072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2C55D-37BB-874D-C311-50303286E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ADE3-E26B-4C9C-8CEC-D9D520D6254C}" type="datetimeFigureOut">
              <a:rPr lang="en-AU" smtClean="0"/>
              <a:t>29/03/2025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D50D8-6584-71F2-72E2-9A5A62F54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CA975-2DCD-1B75-1518-723EA4C30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D424-9414-4544-A7D6-8FA3C65D0B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1707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EDF32-660F-A4B3-9FC7-6CD8C8D62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013DA3-943E-A371-22D2-0B122BDF8F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90119-54B3-CD62-0558-4C111EF93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ADE3-E26B-4C9C-8CEC-D9D520D6254C}" type="datetimeFigureOut">
              <a:rPr lang="en-AU" smtClean="0"/>
              <a:t>29/03/2025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C819B-27C3-CFAA-FBA8-1800FDF7D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B251D-5C72-E52B-71B2-740852C8B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D424-9414-4544-A7D6-8FA3C65D0B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029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FD5249-88F4-841B-9CB5-34C57AD985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2C8201-CBF5-E9AA-5B5E-1A0007306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F55CE-A4FC-EA47-6208-746E1F70B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ADE3-E26B-4C9C-8CEC-D9D520D6254C}" type="datetimeFigureOut">
              <a:rPr lang="en-AU" smtClean="0"/>
              <a:t>29/03/2025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F5E9A-52E9-76AD-59F2-A4DB5564B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8DE6E-00CA-A897-4E6C-FEBC62DB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D424-9414-4544-A7D6-8FA3C65D0B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65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8C4DB-698F-AE4C-9383-CABEC336F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607B9-CE33-22FF-E37B-C3350AD10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B899D-CFB1-F791-722F-9DDB845E0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ADE3-E26B-4C9C-8CEC-D9D520D6254C}" type="datetimeFigureOut">
              <a:rPr lang="en-AU" smtClean="0"/>
              <a:t>29/03/2025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4E4F8-A7D6-AC3D-C9EA-E318F838E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FFA9D-A267-D9B9-53E1-D424E8F4D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D424-9414-4544-A7D6-8FA3C65D0B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531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AD6DE-8418-BBAB-80A7-A3A74937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B2A70-3C04-0049-2B9C-95208E06F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BB0CC-9415-A20E-09FC-779B25D21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ADE3-E26B-4C9C-8CEC-D9D520D6254C}" type="datetimeFigureOut">
              <a:rPr lang="en-AU" smtClean="0"/>
              <a:t>29/03/2025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5060D-762B-1C0F-2CEA-D7C5B30B7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7ADB7-5D33-4A1F-3187-95F9D4982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D424-9414-4544-A7D6-8FA3C65D0B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1343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19D06-8334-DBDC-CC29-1D2989503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798CD-1247-9EB8-4732-2E382CCB46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ED1483-5744-6BC1-A61D-C32372651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76FBA5-5CF7-63FA-39C1-CB108023B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ADE3-E26B-4C9C-8CEC-D9D520D6254C}" type="datetimeFigureOut">
              <a:rPr lang="en-AU" smtClean="0"/>
              <a:t>29/03/2025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B7FEE-0C91-D16E-4887-B4E9666A5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C0639-2F30-345E-1CC2-770D22DC0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D424-9414-4544-A7D6-8FA3C65D0B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509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4D75D-F6C9-10A0-D18F-0F1399998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A0FD7-F226-2CD6-D3ED-FC5B25C0A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B24B97-7D02-89E6-8013-FEF6B4C49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E99003-0791-7FD3-7F15-013C86D50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9EE396-C698-1978-B6F4-50FEFFE35B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CDA0B3-904D-C53D-ED6A-1CB139A8D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ADE3-E26B-4C9C-8CEC-D9D520D6254C}" type="datetimeFigureOut">
              <a:rPr lang="en-AU" smtClean="0"/>
              <a:t>29/03/2025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4C0B2C-1AF1-03E7-0A5E-7620B9B36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6B8445-8F8B-2304-9AB4-FBCC913BF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D424-9414-4544-A7D6-8FA3C65D0B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24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D2977-9ED4-FA5F-678D-268AB4EE2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5160DA-1E70-8B64-369E-79BA2629F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ADE3-E26B-4C9C-8CEC-D9D520D6254C}" type="datetimeFigureOut">
              <a:rPr lang="en-AU" smtClean="0"/>
              <a:t>29/03/2025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BF7FB9-791C-3FB9-F084-AA47653BF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B22489-CE06-EE79-2A18-440B7FCA1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D424-9414-4544-A7D6-8FA3C65D0B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909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FAD4CF-4104-91C7-2CE1-5A0FEC708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ADE3-E26B-4C9C-8CEC-D9D520D6254C}" type="datetimeFigureOut">
              <a:rPr lang="en-AU" smtClean="0"/>
              <a:t>29/03/2025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99A8D4-13DA-5977-E5B6-C43491C87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C725A-AA0A-8D42-D9AC-1F0BB0A8C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D424-9414-4544-A7D6-8FA3C65D0B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960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065AF-D129-30A0-7955-5BC26B351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32DA3-5474-5924-82D1-C2FDA5178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B47C94-7DF6-5EEA-F924-CAFE47980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7A7CE-4B96-C35C-AB60-5F395BF75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ADE3-E26B-4C9C-8CEC-D9D520D6254C}" type="datetimeFigureOut">
              <a:rPr lang="en-AU" smtClean="0"/>
              <a:t>29/03/2025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17DECA-B36B-2CB5-174D-74089937C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3628DC-A854-E83D-E290-60742B3C1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D424-9414-4544-A7D6-8FA3C65D0B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0207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33D89-E5C6-FF55-B3A2-F3C3ED248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628B43-B537-4D06-D6DB-286675A730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7065AA-3A41-A517-71C1-896BCE19E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C99D9-151A-E05F-7159-CCCEEC2D1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ADE3-E26B-4C9C-8CEC-D9D520D6254C}" type="datetimeFigureOut">
              <a:rPr lang="en-AU" smtClean="0"/>
              <a:t>29/03/2025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DE17C1-80F0-7E8F-BB14-55619270F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81230-0C1E-BE47-2663-73B4800D3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D424-9414-4544-A7D6-8FA3C65D0B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400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621B9B-42EF-1595-B0D0-345D4A309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76C6E-8A8F-56AC-4803-2A10488B9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5726C-2782-118D-8AEF-22517179FF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93ADE3-E26B-4C9C-8CEC-D9D520D6254C}" type="datetimeFigureOut">
              <a:rPr lang="en-AU" smtClean="0"/>
              <a:t>29/03/2025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95057-B92F-2472-FCFA-A0A56926B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C4115-F21F-02E3-4793-9662DFFE52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F3D424-9414-4544-A7D6-8FA3C65D0B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866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lickr.com/photos/dumfstar/939763864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EED21A-63D6-97AC-FB7B-58AD657AA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Lightning bolts in the sky&#10;&#10;AI-generated content may be incorrect.">
            <a:extLst>
              <a:ext uri="{FF2B5EF4-FFF2-40B4-BE49-F238E27FC236}">
                <a16:creationId xmlns:a16="http://schemas.microsoft.com/office/drawing/2014/main" id="{CF057D47-0BC3-7CA9-5D63-9B4B34EF5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8F7F64-BB08-8DFF-6D68-B0348C3923B6}"/>
              </a:ext>
            </a:extLst>
          </p:cNvPr>
          <p:cNvSpPr txBox="1"/>
          <p:nvPr/>
        </p:nvSpPr>
        <p:spPr>
          <a:xfrm>
            <a:off x="3900934" y="2643640"/>
            <a:ext cx="4390132" cy="110799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6600" b="1" dirty="0">
                <a:solidFill>
                  <a:schemeClr val="bg1"/>
                </a:solidFill>
              </a:rPr>
              <a:t>Stand Firm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1F19EB-B4FE-2AB8-1F2E-1F37A9C5B9B6}"/>
              </a:ext>
            </a:extLst>
          </p:cNvPr>
          <p:cNvSpPr txBox="1"/>
          <p:nvPr/>
        </p:nvSpPr>
        <p:spPr>
          <a:xfrm>
            <a:off x="8714751" y="5566078"/>
            <a:ext cx="3146994" cy="10772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schemeClr val="bg1"/>
                </a:solidFill>
              </a:rPr>
              <a:t>Second Thessalonians</a:t>
            </a:r>
          </a:p>
        </p:txBody>
      </p:sp>
    </p:spTree>
    <p:extLst>
      <p:ext uri="{BB962C8B-B14F-4D97-AF65-F5344CB8AC3E}">
        <p14:creationId xmlns:p14="http://schemas.microsoft.com/office/powerpoint/2010/main" val="1890239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A8FEA3-E86E-6C8A-C3AC-0F28FA518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4E19EC0-451C-4C01-236E-262917C36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BB9D73-E9DF-7F8A-A90E-B63B4E293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2126C0-3CEE-3D36-CDC1-538E01F59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4C1EF2E-ED6D-44FA-A933-25B65A8DA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 descr="Lightning bolts in the sky&#10;&#10;AI-generated content may be incorrect.">
            <a:extLst>
              <a:ext uri="{FF2B5EF4-FFF2-40B4-BE49-F238E27FC236}">
                <a16:creationId xmlns:a16="http://schemas.microsoft.com/office/drawing/2014/main" id="{1C01BBBA-0CC2-9A9D-DD96-11575488E85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65"/>
          <a:stretch/>
        </p:blipFill>
        <p:spPr>
          <a:xfrm>
            <a:off x="476629" y="543841"/>
            <a:ext cx="11237976" cy="58978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713248-3617-7C77-D4E1-E511F284B486}"/>
              </a:ext>
            </a:extLst>
          </p:cNvPr>
          <p:cNvSpPr txBox="1"/>
          <p:nvPr/>
        </p:nvSpPr>
        <p:spPr>
          <a:xfrm>
            <a:off x="1501176" y="930580"/>
            <a:ext cx="9617763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Thrive by STAYING grounded in the truth (2:15)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C019DA-806E-5286-B6FF-85B77CEF7527}"/>
              </a:ext>
            </a:extLst>
          </p:cNvPr>
          <p:cNvSpPr txBox="1"/>
          <p:nvPr/>
        </p:nvSpPr>
        <p:spPr>
          <a:xfrm>
            <a:off x="1863701" y="2213869"/>
            <a:ext cx="889271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Aptos" panose="02110004020202020204"/>
              </a:rPr>
              <a:t>By actively standing for the truth of God’s word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(2:15)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By actively resisting and refuting false teaching (2:15)</a:t>
            </a: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24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2F8B1E-1DDF-D7A9-3897-4EE3F6980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A90A4825-59E4-C540-FFCA-AFDBD042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id="{7AC6EDDA-1EDF-EBCA-56FF-CD4221483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 descr="Lightning bolts in the sky&#10;&#10;AI-generated content may be incorrect.">
            <a:extLst>
              <a:ext uri="{FF2B5EF4-FFF2-40B4-BE49-F238E27FC236}">
                <a16:creationId xmlns:a16="http://schemas.microsoft.com/office/drawing/2014/main" id="{B891916C-A723-0AC9-6B50-0F0DA571C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65"/>
          <a:stretch/>
        </p:blipFill>
        <p:spPr>
          <a:xfrm>
            <a:off x="-3028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E84452-FFC1-54F3-E8E5-97788EDE03AA}"/>
              </a:ext>
            </a:extLst>
          </p:cNvPr>
          <p:cNvSpPr txBox="1"/>
          <p:nvPr/>
        </p:nvSpPr>
        <p:spPr>
          <a:xfrm>
            <a:off x="1838107" y="2141465"/>
            <a:ext cx="9002070" cy="184189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Aptos Display" panose="02110004020202020204"/>
              </a:rPr>
              <a:t>2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. Thrive </a:t>
            </a:r>
            <a:r>
              <a:rPr lang="en-US" sz="6000" b="1" dirty="0">
                <a:solidFill>
                  <a:prstClr val="black"/>
                </a:solidFill>
                <a:latin typeface="Aptos Display" panose="02110004020202020204"/>
              </a:rPr>
              <a:t>by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PRAYING for the spread of the Gospel</a:t>
            </a:r>
          </a:p>
        </p:txBody>
      </p:sp>
    </p:spTree>
    <p:extLst>
      <p:ext uri="{BB962C8B-B14F-4D97-AF65-F5344CB8AC3E}">
        <p14:creationId xmlns:p14="http://schemas.microsoft.com/office/powerpoint/2010/main" val="2518145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F82E87-2C51-393A-744C-41E031DEC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1B4B2C9-5614-93FD-6A2F-EF6FEE4A7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E20733-4AAD-5AC9-944E-8D34A4CF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BA5A6F-B796-B9CE-AD6A-FBC7D962B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0BA19-0E51-5CCC-4376-CD08D7E44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 descr="Lightning bolts in the sky&#10;&#10;AI-generated content may be incorrect.">
            <a:extLst>
              <a:ext uri="{FF2B5EF4-FFF2-40B4-BE49-F238E27FC236}">
                <a16:creationId xmlns:a16="http://schemas.microsoft.com/office/drawing/2014/main" id="{02E325F6-06C4-810F-81D7-2BBEAD59788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65"/>
          <a:stretch/>
        </p:blipFill>
        <p:spPr>
          <a:xfrm>
            <a:off x="476629" y="543841"/>
            <a:ext cx="11237976" cy="58978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5F8FB6-C333-5CC1-B15A-69048014148F}"/>
              </a:ext>
            </a:extLst>
          </p:cNvPr>
          <p:cNvSpPr txBox="1"/>
          <p:nvPr/>
        </p:nvSpPr>
        <p:spPr>
          <a:xfrm>
            <a:off x="1202530" y="841565"/>
            <a:ext cx="9937794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Thrive by PRAYING for the spread of the Gospel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(3:1-2)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3AA73C-0D45-BF82-4CB5-3398DA2B53C7}"/>
              </a:ext>
            </a:extLst>
          </p:cNvPr>
          <p:cNvSpPr txBox="1"/>
          <p:nvPr/>
        </p:nvSpPr>
        <p:spPr>
          <a:xfrm>
            <a:off x="760837" y="2458174"/>
            <a:ext cx="1074749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Knowing that God </a:t>
            </a:r>
            <a:r>
              <a:rPr lang="en-US" sz="3200" b="1" dirty="0">
                <a:solidFill>
                  <a:prstClr val="black"/>
                </a:solidFill>
                <a:latin typeface="Aptos" panose="02110004020202020204"/>
              </a:rPr>
              <a:t>is faithful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(3:3)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Knowing God is working in us (3:3)                                          [in the midst of a spiritual battle]</a:t>
            </a:r>
          </a:p>
        </p:txBody>
      </p:sp>
    </p:spTree>
    <p:extLst>
      <p:ext uri="{BB962C8B-B14F-4D97-AF65-F5344CB8AC3E}">
        <p14:creationId xmlns:p14="http://schemas.microsoft.com/office/powerpoint/2010/main" val="343940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204A3E-270D-994F-27AA-EA1DE76CE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6AF4C6E-FA5E-44A6-5993-7B0766FD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id="{F0E40F75-B36D-4831-0F91-1966D5DC4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 descr="Lightning bolts in the sky&#10;&#10;AI-generated content may be incorrect.">
            <a:extLst>
              <a:ext uri="{FF2B5EF4-FFF2-40B4-BE49-F238E27FC236}">
                <a16:creationId xmlns:a16="http://schemas.microsoft.com/office/drawing/2014/main" id="{7947E00F-E5F3-4075-75DB-1C5AAC64D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65"/>
          <a:stretch/>
        </p:blipFill>
        <p:spPr>
          <a:xfrm>
            <a:off x="-3028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D24847-9582-B002-D27F-565A4D1B0F96}"/>
              </a:ext>
            </a:extLst>
          </p:cNvPr>
          <p:cNvSpPr txBox="1"/>
          <p:nvPr/>
        </p:nvSpPr>
        <p:spPr>
          <a:xfrm>
            <a:off x="1852067" y="2232207"/>
            <a:ext cx="9002070" cy="184189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Aptos Display" panose="02110004020202020204"/>
              </a:rPr>
              <a:t>3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. Thrive by OBEYING the commands of Christ</a:t>
            </a:r>
          </a:p>
        </p:txBody>
      </p:sp>
    </p:spTree>
    <p:extLst>
      <p:ext uri="{BB962C8B-B14F-4D97-AF65-F5344CB8AC3E}">
        <p14:creationId xmlns:p14="http://schemas.microsoft.com/office/powerpoint/2010/main" val="17687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CFD660-9DA2-E7BE-6FC6-245D8580C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4BF311-7220-DBA2-6461-59DC12CD1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95CDA4-C844-51E4-9B4B-130E6F03A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E4817F-D998-2D8C-CD27-6CC55E307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CFAEC89-ABD6-5846-8035-58D3872FD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 descr="Lightning bolts in the sky&#10;&#10;AI-generated content may be incorrect.">
            <a:extLst>
              <a:ext uri="{FF2B5EF4-FFF2-40B4-BE49-F238E27FC236}">
                <a16:creationId xmlns:a16="http://schemas.microsoft.com/office/drawing/2014/main" id="{5B6CE6A4-ACD7-3A6A-B8AE-C7504DBB200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65"/>
          <a:stretch/>
        </p:blipFill>
        <p:spPr>
          <a:xfrm>
            <a:off x="476629" y="543841"/>
            <a:ext cx="11237976" cy="58978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DE34BC-6AA8-EB7F-9EBB-4275C191389B}"/>
              </a:ext>
            </a:extLst>
          </p:cNvPr>
          <p:cNvSpPr txBox="1"/>
          <p:nvPr/>
        </p:nvSpPr>
        <p:spPr>
          <a:xfrm>
            <a:off x="1172666" y="930580"/>
            <a:ext cx="10145651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Thrive by OBEYING the commands of Christ (3:4)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9E89D1-4B35-10FA-31CD-E252BC8430A5}"/>
              </a:ext>
            </a:extLst>
          </p:cNvPr>
          <p:cNvSpPr txBox="1"/>
          <p:nvPr/>
        </p:nvSpPr>
        <p:spPr>
          <a:xfrm>
            <a:off x="1270387" y="2458174"/>
            <a:ext cx="983503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Knowing God is working in us (3:5)                         [though trials assail us]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Knowing obedience and </a:t>
            </a:r>
            <a:r>
              <a:rPr lang="en-US" sz="3200" b="1" dirty="0">
                <a:solidFill>
                  <a:prstClr val="black"/>
                </a:solidFill>
                <a:latin typeface="Aptos" panose="02110004020202020204"/>
              </a:rPr>
              <a:t>prayer aligns us with God’s will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(3:5 see John 15:10)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Aptos" panose="02110004020202020204"/>
              </a:rPr>
              <a:t>Knowing that obedience and prayer allow God to do a greater work in us (3:5)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306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9DF7A-1B4E-EC94-D4B3-2FFF6E0A1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ghtning bolts in the sky&#10;&#10;AI-generated content may be incorrect.">
            <a:extLst>
              <a:ext uri="{FF2B5EF4-FFF2-40B4-BE49-F238E27FC236}">
                <a16:creationId xmlns:a16="http://schemas.microsoft.com/office/drawing/2014/main" id="{26151416-DE96-AAB5-FEDC-CEFC27614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65"/>
          <a:stretch/>
        </p:blipFill>
        <p:spPr>
          <a:xfrm>
            <a:off x="-3028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CB3D7D-2D07-823E-9ED1-3E148A868D4E}"/>
              </a:ext>
            </a:extLst>
          </p:cNvPr>
          <p:cNvSpPr txBox="1"/>
          <p:nvPr/>
        </p:nvSpPr>
        <p:spPr>
          <a:xfrm>
            <a:off x="2692011" y="976188"/>
            <a:ext cx="7240745" cy="345846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latin typeface="Aptos Display" panose="02110004020202020204"/>
              </a:rPr>
              <a:t>Big Idea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 Display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latin typeface="Aptos Display" panose="02110004020202020204"/>
              </a:rPr>
              <a:t>Take the brake off and speed up with God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 Display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960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9A814F-309E-99BE-525B-A963F0462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1662B3E-899C-26B7-BA3A-E9C95631F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 descr="Lightning bolts in the sky&#10;&#10;AI-generated content may be incorrect.">
            <a:extLst>
              <a:ext uri="{FF2B5EF4-FFF2-40B4-BE49-F238E27FC236}">
                <a16:creationId xmlns:a16="http://schemas.microsoft.com/office/drawing/2014/main" id="{2499BBEF-10B6-91C7-5015-91BA2DC9D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830002-B29E-5E9E-87DC-0A96BCC38D77}"/>
              </a:ext>
            </a:extLst>
          </p:cNvPr>
          <p:cNvSpPr txBox="1"/>
          <p:nvPr/>
        </p:nvSpPr>
        <p:spPr>
          <a:xfrm>
            <a:off x="3900934" y="2643640"/>
            <a:ext cx="4390132" cy="110799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Stand Firm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FF551B-AD7B-BB95-D306-598477CAC16F}"/>
              </a:ext>
            </a:extLst>
          </p:cNvPr>
          <p:cNvSpPr txBox="1"/>
          <p:nvPr/>
        </p:nvSpPr>
        <p:spPr>
          <a:xfrm>
            <a:off x="8714751" y="5566078"/>
            <a:ext cx="3146994" cy="10772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Second Thessalonians</a:t>
            </a:r>
          </a:p>
        </p:txBody>
      </p:sp>
    </p:spTree>
    <p:extLst>
      <p:ext uri="{BB962C8B-B14F-4D97-AF65-F5344CB8AC3E}">
        <p14:creationId xmlns:p14="http://schemas.microsoft.com/office/powerpoint/2010/main" val="1263235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-up of a l&#10;&#10;AI-generated content may be incorrect.">
            <a:extLst>
              <a:ext uri="{FF2B5EF4-FFF2-40B4-BE49-F238E27FC236}">
                <a16:creationId xmlns:a16="http://schemas.microsoft.com/office/drawing/2014/main" id="{7AD00C43-B741-9729-EA9C-7FC0CCCEF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6884" r="1" b="7049"/>
          <a:stretch/>
        </p:blipFill>
        <p:spPr>
          <a:xfrm>
            <a:off x="1" y="10"/>
            <a:ext cx="11862683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66596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0D9C84-4698-5D9A-7C8A-AA0999413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A621D61-B914-3A51-98BF-9E1EA68FB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 descr="Lightning bolts in the sky&#10;&#10;AI-generated content may be incorrect.">
            <a:extLst>
              <a:ext uri="{FF2B5EF4-FFF2-40B4-BE49-F238E27FC236}">
                <a16:creationId xmlns:a16="http://schemas.microsoft.com/office/drawing/2014/main" id="{88EA97E8-573C-EF8C-3726-F74973E30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5F2C74-F522-8245-A625-5DB793448B64}"/>
              </a:ext>
            </a:extLst>
          </p:cNvPr>
          <p:cNvSpPr txBox="1"/>
          <p:nvPr/>
        </p:nvSpPr>
        <p:spPr>
          <a:xfrm>
            <a:off x="2819982" y="2130400"/>
            <a:ext cx="7394116" cy="178510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600" b="1" dirty="0">
              <a:solidFill>
                <a:prstClr val="white"/>
              </a:solidFill>
              <a:latin typeface="Aptos" panose="021100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6600" b="1" dirty="0">
                <a:solidFill>
                  <a:prstClr val="white"/>
                </a:solidFill>
                <a:latin typeface="Aptos" panose="02110004020202020204"/>
              </a:rPr>
              <a:t>Learning to Drive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1CBFD1-69FF-CD4B-6F52-94601F94587C}"/>
              </a:ext>
            </a:extLst>
          </p:cNvPr>
          <p:cNvSpPr txBox="1"/>
          <p:nvPr/>
        </p:nvSpPr>
        <p:spPr>
          <a:xfrm>
            <a:off x="7343122" y="5566078"/>
            <a:ext cx="4518624" cy="10772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Second Thessalonians 2:13-3:5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71FE52-8D79-E49B-8039-75290988FCC1}"/>
              </a:ext>
            </a:extLst>
          </p:cNvPr>
          <p:cNvSpPr txBox="1"/>
          <p:nvPr/>
        </p:nvSpPr>
        <p:spPr>
          <a:xfrm rot="19883147">
            <a:off x="7253977" y="2050484"/>
            <a:ext cx="12043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</a:rPr>
              <a:t>Th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F52BB4-067F-467C-4FEE-2B06F8F24DAB}"/>
              </a:ext>
            </a:extLst>
          </p:cNvPr>
          <p:cNvCxnSpPr>
            <a:cxnSpLocks/>
          </p:cNvCxnSpPr>
          <p:nvPr/>
        </p:nvCxnSpPr>
        <p:spPr>
          <a:xfrm flipV="1">
            <a:off x="7754950" y="3022952"/>
            <a:ext cx="439750" cy="6010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866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BFC18A-10CA-78B5-6966-17C3F4E3D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276E441-16F2-C66F-0405-9593DBEA0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33F03F-9A18-1643-FB95-E4D0FEE0FF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A7C379-09C3-BCEC-9479-80A5C3DE1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163981-2B5B-EA5A-B44B-CEB121F41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 descr="Lightning bolts in the sky&#10;&#10;AI-generated content may be incorrect.">
            <a:extLst>
              <a:ext uri="{FF2B5EF4-FFF2-40B4-BE49-F238E27FC236}">
                <a16:creationId xmlns:a16="http://schemas.microsoft.com/office/drawing/2014/main" id="{8C8C89C1-D2A1-542B-360E-56B8E69A2B2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65"/>
          <a:stretch/>
        </p:blipFill>
        <p:spPr>
          <a:xfrm>
            <a:off x="546814" y="494980"/>
            <a:ext cx="11237976" cy="58978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C29C3A-44A6-3075-5370-5B102D019E49}"/>
              </a:ext>
            </a:extLst>
          </p:cNvPr>
          <p:cNvSpPr txBox="1"/>
          <p:nvPr/>
        </p:nvSpPr>
        <p:spPr>
          <a:xfrm>
            <a:off x="2949640" y="1102397"/>
            <a:ext cx="696283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/>
              <a:t>The Message of 2 Thess. 2:13-3:5</a:t>
            </a:r>
            <a:endParaRPr lang="en-AU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6D92A2-B91A-A352-361A-517FDD85186C}"/>
              </a:ext>
            </a:extLst>
          </p:cNvPr>
          <p:cNvSpPr txBox="1"/>
          <p:nvPr/>
        </p:nvSpPr>
        <p:spPr>
          <a:xfrm>
            <a:off x="2785082" y="2213869"/>
            <a:ext cx="79713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Paul encourages believers to be faithful to the truth, knowing how great their salvation is and confident that God is powerfully at work in them.</a:t>
            </a:r>
            <a:endParaRPr lang="en-AU" sz="3600" b="1" dirty="0"/>
          </a:p>
        </p:txBody>
      </p:sp>
    </p:spTree>
    <p:extLst>
      <p:ext uri="{BB962C8B-B14F-4D97-AF65-F5344CB8AC3E}">
        <p14:creationId xmlns:p14="http://schemas.microsoft.com/office/powerpoint/2010/main" val="2897045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5ED875-B18B-B9D3-4767-EA7AB7D42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3DD9151-5106-C026-622D-BC66D7573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4C4F3A-F11E-A55F-1BA6-4D853443C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D92D6E-431A-BBCA-838B-F805AEEA00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6F9DFC-144A-806E-1265-74F2B37D0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 descr="Lightning bolts in the sky&#10;&#10;AI-generated content may be incorrect.">
            <a:extLst>
              <a:ext uri="{FF2B5EF4-FFF2-40B4-BE49-F238E27FC236}">
                <a16:creationId xmlns:a16="http://schemas.microsoft.com/office/drawing/2014/main" id="{0EE7F36B-4D44-779F-0DC3-03C0A6FF6E5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65"/>
          <a:stretch/>
        </p:blipFill>
        <p:spPr>
          <a:xfrm>
            <a:off x="477012" y="480060"/>
            <a:ext cx="11237976" cy="589787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A0C3886-843E-5370-AE6D-AAD293D7C1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179785"/>
              </p:ext>
            </p:extLst>
          </p:nvPr>
        </p:nvGraphicFramePr>
        <p:xfrm>
          <a:off x="871271" y="1362511"/>
          <a:ext cx="10448691" cy="466001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949804">
                  <a:extLst>
                    <a:ext uri="{9D8B030D-6E8A-4147-A177-3AD203B41FA5}">
                      <a16:colId xmlns:a16="http://schemas.microsoft.com/office/drawing/2014/main" val="3858023983"/>
                    </a:ext>
                  </a:extLst>
                </a:gridCol>
                <a:gridCol w="1498887">
                  <a:extLst>
                    <a:ext uri="{9D8B030D-6E8A-4147-A177-3AD203B41FA5}">
                      <a16:colId xmlns:a16="http://schemas.microsoft.com/office/drawing/2014/main" val="4173403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sz="800" dirty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n-AU" sz="2800" dirty="0">
                          <a:solidFill>
                            <a:srgbClr val="0070C0"/>
                          </a:solidFill>
                        </a:rPr>
                        <a:t>* Reflect on your amazing salvation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AU" sz="800" dirty="0">
                        <a:solidFill>
                          <a:srgbClr val="0070C0"/>
                        </a:solidFill>
                      </a:endParaRPr>
                    </a:p>
                    <a:p>
                      <a:pPr algn="l"/>
                      <a:r>
                        <a:rPr lang="en-AU" sz="2800" b="1" dirty="0">
                          <a:solidFill>
                            <a:srgbClr val="0070C0"/>
                          </a:solidFill>
                        </a:rPr>
                        <a:t>2:13-14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202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AU" sz="2800" b="1" dirty="0">
                          <a:solidFill>
                            <a:schemeClr val="tx1"/>
                          </a:solidFill>
                        </a:rPr>
                        <a:t>1. Thrive by STAYING grounded in the truth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AU" sz="2800" b="1" dirty="0">
                          <a:solidFill>
                            <a:schemeClr val="tx1"/>
                          </a:solidFill>
                        </a:rPr>
                        <a:t>2:15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28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AU" sz="2800" b="1" dirty="0">
                          <a:solidFill>
                            <a:srgbClr val="0070C0"/>
                          </a:solidFill>
                        </a:rPr>
                        <a:t>* Be confident of God’s work in you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AU" sz="2800" b="1" dirty="0">
                          <a:solidFill>
                            <a:srgbClr val="0070C0"/>
                          </a:solidFill>
                        </a:rPr>
                        <a:t>2:16-17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421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AU" sz="2800" b="1" dirty="0">
                          <a:solidFill>
                            <a:schemeClr val="tx1"/>
                          </a:solidFill>
                        </a:rPr>
                        <a:t>2. Thrive by PRAYING for the spread of the Gospel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AU" sz="2800" b="1" dirty="0"/>
                        <a:t>3:1-2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96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2800" b="1" dirty="0">
                          <a:solidFill>
                            <a:srgbClr val="0070C0"/>
                          </a:solidFill>
                        </a:rPr>
                        <a:t>* Be confident of God’s work in you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AU" sz="2800" b="1" dirty="0">
                          <a:solidFill>
                            <a:srgbClr val="0070C0"/>
                          </a:solidFill>
                        </a:rPr>
                        <a:t>3:3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812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AU" sz="2800" b="1" dirty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en-AU" sz="2800" b="1">
                          <a:solidFill>
                            <a:schemeClr val="tx1"/>
                          </a:solidFill>
                        </a:rPr>
                        <a:t>Thrive by OBEYING </a:t>
                      </a:r>
                      <a:r>
                        <a:rPr lang="en-AU" sz="2800" b="1" dirty="0">
                          <a:solidFill>
                            <a:schemeClr val="tx1"/>
                          </a:solidFill>
                        </a:rPr>
                        <a:t>Christ’s commands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AU" sz="2800" b="1" dirty="0"/>
                        <a:t>3:4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935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2800" b="1" dirty="0">
                          <a:solidFill>
                            <a:srgbClr val="0070C0"/>
                          </a:solidFill>
                        </a:rPr>
                        <a:t>* Be confident of God’s work in you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AU" sz="2800" b="1" dirty="0">
                          <a:solidFill>
                            <a:srgbClr val="0070C0"/>
                          </a:solidFill>
                        </a:rPr>
                        <a:t>3:5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62722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E528519-0CA5-E430-6F18-9F6B170B02E6}"/>
              </a:ext>
            </a:extLst>
          </p:cNvPr>
          <p:cNvSpPr txBox="1"/>
          <p:nvPr/>
        </p:nvSpPr>
        <p:spPr>
          <a:xfrm>
            <a:off x="2317411" y="537920"/>
            <a:ext cx="737802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 Outline of 2 Thessalonians 2:12-3:5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908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1DF90E-D29F-6473-DB9C-5A46EBA0B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7387EF6-85C7-D776-FA89-E0E39E2C2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83D5F9-6976-1D17-AC68-D7ED3CFFD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6409DD-306A-3C1B-5CF7-DA6FFE0E6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7C9F56A-8BB0-8A89-A797-921C2846B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 descr="Lightning bolts in the sky&#10;&#10;AI-generated content may be incorrect.">
            <a:extLst>
              <a:ext uri="{FF2B5EF4-FFF2-40B4-BE49-F238E27FC236}">
                <a16:creationId xmlns:a16="http://schemas.microsoft.com/office/drawing/2014/main" id="{BC36917F-1B00-DAD8-DFF5-FB1376920C2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65"/>
          <a:stretch/>
        </p:blipFill>
        <p:spPr>
          <a:xfrm>
            <a:off x="477012" y="480060"/>
            <a:ext cx="11237976" cy="589787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1EF0543-1040-D339-E7E5-BFAD36AFF3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685139"/>
              </p:ext>
            </p:extLst>
          </p:nvPr>
        </p:nvGraphicFramePr>
        <p:xfrm>
          <a:off x="626041" y="1621171"/>
          <a:ext cx="10807449" cy="3566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82426">
                  <a:extLst>
                    <a:ext uri="{9D8B030D-6E8A-4147-A177-3AD203B41FA5}">
                      <a16:colId xmlns:a16="http://schemas.microsoft.com/office/drawing/2014/main" val="2187242553"/>
                    </a:ext>
                  </a:extLst>
                </a:gridCol>
                <a:gridCol w="5516195">
                  <a:extLst>
                    <a:ext uri="{9D8B030D-6E8A-4147-A177-3AD203B41FA5}">
                      <a16:colId xmlns:a16="http://schemas.microsoft.com/office/drawing/2014/main" val="3858023983"/>
                    </a:ext>
                  </a:extLst>
                </a:gridCol>
                <a:gridCol w="2508828">
                  <a:extLst>
                    <a:ext uri="{9D8B030D-6E8A-4147-A177-3AD203B41FA5}">
                      <a16:colId xmlns:a16="http://schemas.microsoft.com/office/drawing/2014/main" val="29170543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sz="8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AU" sz="2800" b="1" dirty="0">
                          <a:solidFill>
                            <a:schemeClr val="tx1"/>
                          </a:solidFill>
                        </a:rPr>
                        <a:t>In the PAST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8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AU" sz="2800" b="1" dirty="0">
                          <a:solidFill>
                            <a:schemeClr val="tx1"/>
                          </a:solidFill>
                        </a:rPr>
                        <a:t>We have been saved from the penalty of sin – past (2:13)</a:t>
                      </a:r>
                    </a:p>
                    <a:p>
                      <a:endParaRPr lang="en-AU" sz="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8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AU" sz="2800" b="1" dirty="0">
                          <a:solidFill>
                            <a:schemeClr val="tx1"/>
                          </a:solidFill>
                        </a:rPr>
                        <a:t>Justification</a:t>
                      </a:r>
                    </a:p>
                    <a:p>
                      <a:endParaRPr lang="en-A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202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sz="8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AU" sz="2800" b="1" dirty="0">
                          <a:solidFill>
                            <a:schemeClr val="tx1"/>
                          </a:solidFill>
                        </a:rPr>
                        <a:t>In the FUTURE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8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AU" sz="2800" b="1" dirty="0">
                          <a:solidFill>
                            <a:schemeClr val="tx1"/>
                          </a:solidFill>
                        </a:rPr>
                        <a:t>We will be saved from the presence of sin (2:14)</a:t>
                      </a:r>
                    </a:p>
                    <a:p>
                      <a:endParaRPr lang="en-AU" sz="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8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AU" sz="2800" b="1" dirty="0">
                          <a:solidFill>
                            <a:schemeClr val="tx1"/>
                          </a:solidFill>
                        </a:rPr>
                        <a:t>Glorification</a:t>
                      </a:r>
                    </a:p>
                    <a:p>
                      <a:endParaRPr lang="en-A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014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sz="8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AU" sz="2800" b="1" dirty="0">
                          <a:solidFill>
                            <a:schemeClr val="tx1"/>
                          </a:solidFill>
                        </a:rPr>
                        <a:t>In the 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8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AU" sz="2800" b="1" dirty="0">
                          <a:solidFill>
                            <a:schemeClr val="tx1"/>
                          </a:solidFill>
                        </a:rPr>
                        <a:t>We are being saved from the power of sin (2:15-3:5)</a:t>
                      </a:r>
                    </a:p>
                    <a:p>
                      <a:endParaRPr lang="en-AU" sz="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8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AU" sz="2800" b="1" dirty="0">
                          <a:solidFill>
                            <a:schemeClr val="tx1"/>
                          </a:solidFill>
                        </a:rPr>
                        <a:t>Sanctification</a:t>
                      </a:r>
                    </a:p>
                    <a:p>
                      <a:endParaRPr lang="en-A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6464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BF2E982-6A71-1D99-A6B9-B2F5DF1284F2}"/>
              </a:ext>
            </a:extLst>
          </p:cNvPr>
          <p:cNvSpPr txBox="1"/>
          <p:nvPr/>
        </p:nvSpPr>
        <p:spPr>
          <a:xfrm>
            <a:off x="2780044" y="695309"/>
            <a:ext cx="6631145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Salvation, Past, P</a:t>
            </a:r>
            <a:r>
              <a:rPr lang="en-US" sz="3200" b="1" dirty="0">
                <a:solidFill>
                  <a:prstClr val="black"/>
                </a:solidFill>
                <a:latin typeface="Aptos" panose="02110004020202020204"/>
              </a:rPr>
              <a:t>resent and Future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912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2F9FA0-051C-7DD6-8BE0-D34DFC4F4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ghtning bolts in the sky&#10;&#10;AI-generated content may be incorrect.">
            <a:extLst>
              <a:ext uri="{FF2B5EF4-FFF2-40B4-BE49-F238E27FC236}">
                <a16:creationId xmlns:a16="http://schemas.microsoft.com/office/drawing/2014/main" id="{FDD88AAF-600C-F8A4-9290-580F65D1E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5A124C-7891-22A4-1B24-CEC957BC923E}"/>
              </a:ext>
            </a:extLst>
          </p:cNvPr>
          <p:cNvSpPr txBox="1"/>
          <p:nvPr/>
        </p:nvSpPr>
        <p:spPr>
          <a:xfrm>
            <a:off x="2100653" y="1055884"/>
            <a:ext cx="7987646" cy="3063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6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Three ways every Christian can thrive </a:t>
            </a:r>
            <a:endParaRPr kumimoji="0" lang="en-US" sz="66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52354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2F9FA0-051C-7DD6-8BE0-D34DFC4F4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 descr="Lightning bolts in the sky&#10;&#10;AI-generated content may be incorrect.">
            <a:extLst>
              <a:ext uri="{FF2B5EF4-FFF2-40B4-BE49-F238E27FC236}">
                <a16:creationId xmlns:a16="http://schemas.microsoft.com/office/drawing/2014/main" id="{2F602D0E-F408-F717-F63D-9FC5DC27E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65"/>
          <a:stretch/>
        </p:blipFill>
        <p:spPr>
          <a:xfrm>
            <a:off x="-3028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5A124C-7891-22A4-1B24-CEC957BC923E}"/>
              </a:ext>
            </a:extLst>
          </p:cNvPr>
          <p:cNvSpPr txBox="1"/>
          <p:nvPr/>
        </p:nvSpPr>
        <p:spPr>
          <a:xfrm>
            <a:off x="1893948" y="2169386"/>
            <a:ext cx="9002070" cy="184189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1. Thrive by STAYING grounded in the truth</a:t>
            </a:r>
          </a:p>
        </p:txBody>
      </p:sp>
    </p:spTree>
    <p:extLst>
      <p:ext uri="{BB962C8B-B14F-4D97-AF65-F5344CB8AC3E}">
        <p14:creationId xmlns:p14="http://schemas.microsoft.com/office/powerpoint/2010/main" val="2298006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900864-A7D1-6AA0-1042-81586FC4A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0ED29C9-0663-F23B-B0FF-13DC6C946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4C9A45-A2E8-4520-180C-F53B22959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6E8350-FB25-0E0D-C31E-F55AF9664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826189-11AC-C7F7-B089-91D2BBA56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 descr="Lightning bolts in the sky&#10;&#10;AI-generated content may be incorrect.">
            <a:extLst>
              <a:ext uri="{FF2B5EF4-FFF2-40B4-BE49-F238E27FC236}">
                <a16:creationId xmlns:a16="http://schemas.microsoft.com/office/drawing/2014/main" id="{014A24CB-6006-B210-5A5E-2CDCBBA2EB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65"/>
          <a:stretch/>
        </p:blipFill>
        <p:spPr>
          <a:xfrm>
            <a:off x="476629" y="543841"/>
            <a:ext cx="11237976" cy="58978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557ED0-0A86-9039-D7CC-5EC0D0860B71}"/>
              </a:ext>
            </a:extLst>
          </p:cNvPr>
          <p:cNvSpPr txBox="1"/>
          <p:nvPr/>
        </p:nvSpPr>
        <p:spPr>
          <a:xfrm>
            <a:off x="1330829" y="901039"/>
            <a:ext cx="9688452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Thrive by STAYING grounded in the truth (2:15)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4ABF7D-E2A7-86A4-A82C-BB85B785829C}"/>
              </a:ext>
            </a:extLst>
          </p:cNvPr>
          <p:cNvSpPr txBox="1"/>
          <p:nvPr/>
        </p:nvSpPr>
        <p:spPr>
          <a:xfrm>
            <a:off x="1330829" y="2290012"/>
            <a:ext cx="101212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Knowing how glorious is our salvation (2:13-14)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Aptos" panose="02110004020202020204"/>
              </a:rPr>
              <a:t>Knowing God loves us (2:16)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Knowing God is working in us (2:17)                                               [though we be distressed and weak] </a:t>
            </a:r>
          </a:p>
        </p:txBody>
      </p:sp>
    </p:spTree>
    <p:extLst>
      <p:ext uri="{BB962C8B-B14F-4D97-AF65-F5344CB8AC3E}">
        <p14:creationId xmlns:p14="http://schemas.microsoft.com/office/powerpoint/2010/main" val="2816416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52063</TotalTime>
  <Words>394</Words>
  <Application>Microsoft Office PowerPoint</Application>
  <PresentationFormat>Widescreen</PresentationFormat>
  <Paragraphs>69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Greg Burgess</dc:creator>
  <cp:lastModifiedBy>greg burgess</cp:lastModifiedBy>
  <cp:revision>33</cp:revision>
  <dcterms:created xsi:type="dcterms:W3CDTF">2024-12-31T19:32:02Z</dcterms:created>
  <dcterms:modified xsi:type="dcterms:W3CDTF">2025-03-29T07:24:35Z</dcterms:modified>
</cp:coreProperties>
</file>